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3"/>
  </p:notesMasterIdLst>
  <p:sldIdLst>
    <p:sldId id="357" r:id="rId2"/>
    <p:sldId id="358" r:id="rId3"/>
    <p:sldId id="370" r:id="rId4"/>
    <p:sldId id="369" r:id="rId5"/>
    <p:sldId id="368" r:id="rId6"/>
    <p:sldId id="359" r:id="rId7"/>
    <p:sldId id="362" r:id="rId8"/>
    <p:sldId id="363" r:id="rId9"/>
    <p:sldId id="372" r:id="rId10"/>
    <p:sldId id="371" r:id="rId11"/>
    <p:sldId id="360" r:id="rId12"/>
    <p:sldId id="365" r:id="rId13"/>
    <p:sldId id="374" r:id="rId14"/>
    <p:sldId id="378" r:id="rId15"/>
    <p:sldId id="373" r:id="rId16"/>
    <p:sldId id="361" r:id="rId17"/>
    <p:sldId id="366" r:id="rId18"/>
    <p:sldId id="367" r:id="rId19"/>
    <p:sldId id="375" r:id="rId20"/>
    <p:sldId id="376" r:id="rId21"/>
    <p:sldId id="377" r:id="rId2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1752B"/>
    <a:srgbClr val="3366FF"/>
    <a:srgbClr val="0000FF"/>
    <a:srgbClr val="FF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22" autoAdjust="0"/>
    <p:restoredTop sz="94737" autoAdjust="0"/>
  </p:normalViewPr>
  <p:slideViewPr>
    <p:cSldViewPr>
      <p:cViewPr varScale="1">
        <p:scale>
          <a:sx n="47" d="100"/>
          <a:sy n="47" d="100"/>
        </p:scale>
        <p:origin x="-1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3E1F95C-73D7-41E3-9300-7126D2D99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23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E1F95C-73D7-41E3-9300-7126D2D99C0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pic>
        <p:nvPicPr>
          <p:cNvPr id="6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5500688"/>
            <a:ext cx="1500187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70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2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607D4-83BC-458F-A711-C073E66D9B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C29D6-03FA-48EF-878E-5BB82998FF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118BF-DEF9-49B6-B93E-5AC73A7D64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04800"/>
            <a:ext cx="8928992" cy="8199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392488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2800"/>
            </a:lvl1pPr>
            <a:lvl2pPr marL="742950" indent="-285750">
              <a:buFont typeface="Wingdings" pitchFamily="2" charset="2"/>
              <a:buChar char="§"/>
              <a:defRPr sz="2800"/>
            </a:lvl2pPr>
            <a:lvl3pPr marL="1143000" indent="-228600">
              <a:buFont typeface="Wingdings" pitchFamily="2" charset="2"/>
              <a:buChar char="§"/>
              <a:defRPr sz="2400"/>
            </a:lvl3pPr>
            <a:lvl4pPr marL="1600200" indent="-228600">
              <a:buFont typeface="Wingdings" pitchFamily="2" charset="2"/>
              <a:buChar char="§"/>
              <a:defRPr sz="2000"/>
            </a:lvl4pPr>
            <a:lvl5pPr marL="2057400" indent="-228600">
              <a:buFont typeface="Wingdings" pitchFamily="2" charset="2"/>
              <a:buChar char="§"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A51E8-8DBE-436F-916C-BB39442FAB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760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17.1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66937-640A-4FC8-B945-6E8D80DA00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EF020-A6D8-426E-9B9C-3930E86221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EFEE9-7E27-4FBC-BCB8-865E22947A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E126C-4E9F-46D0-AE93-40B1D0861B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258F-4994-43A3-A765-1B271720D1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09CD1-0839-48C3-80D7-D17A891B4F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C14AA-6C54-4DA4-8F57-282DBF4ED8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7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4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065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060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C2ED2B-5095-499A-931C-CCDD4E2491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2875" y="5857875"/>
            <a:ext cx="1076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1988840"/>
            <a:ext cx="8839200" cy="1470025"/>
          </a:xfrm>
        </p:spPr>
        <p:txBody>
          <a:bodyPr/>
          <a:lstStyle/>
          <a:p>
            <a:pPr algn="ctr" eaLnBrk="1" hangingPunct="1"/>
            <a:r>
              <a:rPr lang="en-US" sz="5400" dirty="0" smtClean="0">
                <a:latin typeface="Reprise Title" pitchFamily="2" charset="0"/>
              </a:rPr>
              <a:t>Topic 17 – Equilibrium</a:t>
            </a:r>
            <a:br>
              <a:rPr lang="en-US" sz="5400" dirty="0" smtClean="0">
                <a:latin typeface="Reprise Title" pitchFamily="2" charset="0"/>
              </a:rPr>
            </a:br>
            <a:r>
              <a:rPr lang="en-US" sz="5400" dirty="0" smtClean="0">
                <a:latin typeface="Reprise Title" pitchFamily="2" charset="0"/>
              </a:rPr>
              <a:t>17.1: Liquid-Vapor Equilibrium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0" y="5429250"/>
            <a:ext cx="6400800" cy="113347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IB Chemistry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T17D04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17.1.1 – Saturated Vapor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892480" cy="4392488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saturated vapor pressure</a:t>
            </a:r>
            <a:r>
              <a:rPr lang="en-US" dirty="0" smtClean="0"/>
              <a:t> of a liquid is the pressure exerted by its vapor when two phases are in dynamic equilibrium in a closed system at a given temperature. (given at 298K)</a:t>
            </a:r>
          </a:p>
          <a:p>
            <a:pPr lvl="1"/>
            <a:r>
              <a:rPr lang="en-US" dirty="0" smtClean="0"/>
              <a:t>If evaporation is very slow, the pressure of the vapor does not need to be very high for the condensation rate (</a:t>
            </a:r>
            <a:r>
              <a:rPr lang="en-US" dirty="0" smtClean="0">
                <a:latin typeface="Cambria"/>
              </a:rPr>
              <a:t>∝ </a:t>
            </a:r>
            <a:r>
              <a:rPr lang="en-US" dirty="0" smtClean="0"/>
              <a:t>pressure) to match it</a:t>
            </a:r>
          </a:p>
          <a:p>
            <a:pPr lvl="2"/>
            <a:r>
              <a:rPr lang="en-US" dirty="0" smtClean="0"/>
              <a:t>Low SVP is a sign that molecules are leaving the surface at a relatively low rate</a:t>
            </a:r>
          </a:p>
          <a:p>
            <a:pPr lvl="1"/>
            <a:r>
              <a:rPr lang="en-US" dirty="0" smtClean="0"/>
              <a:t>If evaporation is rapid, the vapor pressure will reach a high value before condensation can match</a:t>
            </a:r>
          </a:p>
          <a:p>
            <a:pPr lvl="2"/>
            <a:r>
              <a:rPr lang="en-US" dirty="0" smtClean="0"/>
              <a:t>High SVP is a sign that molecules are leaving the liquid surface at a greater rate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64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17.1.2 – Graphs for Vapor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17.1.2 Sketch graphs showing the relationship between vapor pressure and temperature and explain them in terms of the kinetic theory. (3</a:t>
            </a:r>
            <a:r>
              <a:rPr lang="en-US" dirty="0" smtClean="0"/>
              <a:t>)</a:t>
            </a:r>
          </a:p>
          <a:p>
            <a:r>
              <a:rPr lang="en-US" dirty="0" smtClean="0"/>
              <a:t>Evaporation takes place on the surface of the liquid  because the molecules there are less strongly bonded than those in the body of the liquid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228184" y="5013176"/>
            <a:ext cx="2664296" cy="15121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228184" y="5445224"/>
            <a:ext cx="2664296" cy="108012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02451" y="5048200"/>
            <a:ext cx="836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surface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467105" y="6186790"/>
            <a:ext cx="6657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liquid</a:t>
            </a:r>
            <a:endParaRPr lang="en-US" sz="1600" dirty="0"/>
          </a:p>
        </p:txBody>
      </p:sp>
      <p:sp>
        <p:nvSpPr>
          <p:cNvPr id="15" name="Flowchart: Connector 14"/>
          <p:cNvSpPr/>
          <p:nvPr/>
        </p:nvSpPr>
        <p:spPr bwMode="auto">
          <a:xfrm>
            <a:off x="8132865" y="5931096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8244840" y="5577840"/>
            <a:ext cx="0" cy="3200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8266952" y="6186790"/>
            <a:ext cx="0" cy="3109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7757160" y="6065520"/>
            <a:ext cx="350520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8382000" y="6065522"/>
            <a:ext cx="35122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Flowchart: Connector 36"/>
          <p:cNvSpPr/>
          <p:nvPr/>
        </p:nvSpPr>
        <p:spPr bwMode="auto">
          <a:xfrm>
            <a:off x="6929941" y="5592308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 bwMode="auto">
          <a:xfrm>
            <a:off x="7023388" y="5805285"/>
            <a:ext cx="7332" cy="2276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Arrow Connector 38"/>
          <p:cNvCxnSpPr/>
          <p:nvPr/>
        </p:nvCxnSpPr>
        <p:spPr bwMode="auto">
          <a:xfrm flipH="1">
            <a:off x="6554236" y="5726732"/>
            <a:ext cx="350520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7179076" y="5726734"/>
            <a:ext cx="35122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Arrow Connector 40"/>
          <p:cNvCxnSpPr>
            <a:stCxn id="37" idx="0"/>
          </p:cNvCxnSpPr>
          <p:nvPr/>
        </p:nvCxnSpPr>
        <p:spPr bwMode="auto">
          <a:xfrm flipV="1">
            <a:off x="7044241" y="5201920"/>
            <a:ext cx="6799" cy="3903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6135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17.1.2 – Max/</a:t>
            </a:r>
            <a:r>
              <a:rPr lang="en-US" dirty="0" err="1" smtClean="0"/>
              <a:t>Boltz</a:t>
            </a:r>
            <a:r>
              <a:rPr lang="en-US" dirty="0" smtClean="0"/>
              <a:t>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99221"/>
            <a:ext cx="8712968" cy="4392488"/>
          </a:xfrm>
        </p:spPr>
        <p:txBody>
          <a:bodyPr/>
          <a:lstStyle/>
          <a:p>
            <a:r>
              <a:rPr lang="en-US" dirty="0" smtClean="0"/>
              <a:t>With increasing temperature, the molecules in a warm liquid (on average) have more KE</a:t>
            </a:r>
          </a:p>
          <a:p>
            <a:pPr lvl="1"/>
            <a:r>
              <a:rPr lang="en-US" dirty="0" smtClean="0"/>
              <a:t>Move at a higher average </a:t>
            </a:r>
            <a:r>
              <a:rPr lang="en-US" dirty="0" smtClean="0"/>
              <a:t>speed (not collisions?)</a:t>
            </a:r>
            <a:endParaRPr lang="en-US" dirty="0" smtClean="0"/>
          </a:p>
          <a:p>
            <a:pPr lvl="1"/>
            <a:r>
              <a:rPr lang="en-US" dirty="0" smtClean="0"/>
              <a:t>Have sufficient energy to escape the liquid (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1547664" y="3068960"/>
            <a:ext cx="0" cy="32403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Straight Arrow Connector 4"/>
          <p:cNvCxnSpPr/>
          <p:nvPr/>
        </p:nvCxnSpPr>
        <p:spPr bwMode="auto">
          <a:xfrm>
            <a:off x="1547664" y="6309320"/>
            <a:ext cx="741682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Connector 5"/>
          <p:cNvCxnSpPr/>
          <p:nvPr/>
        </p:nvCxnSpPr>
        <p:spPr bwMode="auto">
          <a:xfrm>
            <a:off x="3059832" y="3068960"/>
            <a:ext cx="0" cy="32403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 rot="16200000">
            <a:off x="272136" y="4451712"/>
            <a:ext cx="2176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Number of Particles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700" y="6334402"/>
            <a:ext cx="1637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Kinetic Energy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88701" y="3204512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T</a:t>
            </a:r>
            <a:r>
              <a:rPr lang="en-US" sz="1800" baseline="-25000" dirty="0" smtClean="0">
                <a:solidFill>
                  <a:srgbClr val="000000"/>
                </a:solidFill>
              </a:rPr>
              <a:t>2</a:t>
            </a:r>
            <a:r>
              <a:rPr lang="en-US" sz="1800" dirty="0" smtClean="0">
                <a:solidFill>
                  <a:srgbClr val="000000"/>
                </a:solidFill>
              </a:rPr>
              <a:t> &gt; T</a:t>
            </a:r>
            <a:r>
              <a:rPr lang="en-US" sz="1800" baseline="-25000" dirty="0" smtClean="0">
                <a:solidFill>
                  <a:srgbClr val="000000"/>
                </a:solidFill>
              </a:rPr>
              <a:t>1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1554480" y="3059855"/>
            <a:ext cx="7239000" cy="3234265"/>
          </a:xfrm>
          <a:custGeom>
            <a:avLst/>
            <a:gdLst>
              <a:gd name="connsiteX0" fmla="*/ 0 w 7239000"/>
              <a:gd name="connsiteY0" fmla="*/ 3234265 h 3234265"/>
              <a:gd name="connsiteX1" fmla="*/ 1493520 w 7239000"/>
              <a:gd name="connsiteY1" fmla="*/ 3385 h 3234265"/>
              <a:gd name="connsiteX2" fmla="*/ 3108960 w 7239000"/>
              <a:gd name="connsiteY2" fmla="*/ 2624665 h 3234265"/>
              <a:gd name="connsiteX3" fmla="*/ 7239000 w 7239000"/>
              <a:gd name="connsiteY3" fmla="*/ 3051385 h 3234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9000" h="3234265">
                <a:moveTo>
                  <a:pt x="0" y="3234265"/>
                </a:moveTo>
                <a:cubicBezTo>
                  <a:pt x="487680" y="1669625"/>
                  <a:pt x="975360" y="104985"/>
                  <a:pt x="1493520" y="3385"/>
                </a:cubicBezTo>
                <a:cubicBezTo>
                  <a:pt x="2011680" y="-98215"/>
                  <a:pt x="2151380" y="2116665"/>
                  <a:pt x="3108960" y="2624665"/>
                </a:cubicBezTo>
                <a:cubicBezTo>
                  <a:pt x="4066540" y="3132665"/>
                  <a:pt x="5652770" y="3092025"/>
                  <a:pt x="7239000" y="3051385"/>
                </a:cubicBezTo>
              </a:path>
            </a:pathLst>
          </a:custGeom>
          <a:ln w="28575">
            <a:solidFill>
              <a:srgbClr val="C00000"/>
            </a:solidFill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1539240" y="3954602"/>
            <a:ext cx="7269480" cy="2339518"/>
          </a:xfrm>
          <a:custGeom>
            <a:avLst/>
            <a:gdLst>
              <a:gd name="connsiteX0" fmla="*/ 0 w 7269480"/>
              <a:gd name="connsiteY0" fmla="*/ 2339518 h 2339518"/>
              <a:gd name="connsiteX1" fmla="*/ 3185160 w 7269480"/>
              <a:gd name="connsiteY1" fmla="*/ 7798 h 2339518"/>
              <a:gd name="connsiteX2" fmla="*/ 6080760 w 7269480"/>
              <a:gd name="connsiteY2" fmla="*/ 1592758 h 2339518"/>
              <a:gd name="connsiteX3" fmla="*/ 7269480 w 7269480"/>
              <a:gd name="connsiteY3" fmla="*/ 1851838 h 2339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69480" h="2339518">
                <a:moveTo>
                  <a:pt x="0" y="2339518"/>
                </a:moveTo>
                <a:cubicBezTo>
                  <a:pt x="1085850" y="1235888"/>
                  <a:pt x="2171700" y="132258"/>
                  <a:pt x="3185160" y="7798"/>
                </a:cubicBezTo>
                <a:cubicBezTo>
                  <a:pt x="4198620" y="-116662"/>
                  <a:pt x="5400040" y="1285418"/>
                  <a:pt x="6080760" y="1592758"/>
                </a:cubicBezTo>
                <a:cubicBezTo>
                  <a:pt x="6761480" y="1900098"/>
                  <a:pt x="7015480" y="1875968"/>
                  <a:pt x="7269480" y="1851838"/>
                </a:cubicBezTo>
              </a:path>
            </a:pathLst>
          </a:custGeom>
          <a:ln w="28575">
            <a:solidFill>
              <a:srgbClr val="11752B"/>
            </a:solidFill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4958670" y="3954602"/>
            <a:ext cx="0" cy="23547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7164288" y="5229200"/>
            <a:ext cx="0" cy="108012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7302936" y="5373216"/>
            <a:ext cx="0" cy="9209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66FF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7455336" y="5517232"/>
            <a:ext cx="0" cy="74754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66FF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>
            <a:stCxn id="12" idx="2"/>
          </p:cNvCxnSpPr>
          <p:nvPr/>
        </p:nvCxnSpPr>
        <p:spPr bwMode="auto">
          <a:xfrm>
            <a:off x="7620000" y="5547360"/>
            <a:ext cx="13944" cy="76196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66FF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7812360" y="5724721"/>
            <a:ext cx="0" cy="58459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66FF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>
            <a:off x="8028384" y="5769260"/>
            <a:ext cx="0" cy="54006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66FF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8244408" y="5769260"/>
            <a:ext cx="0" cy="49552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66FF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/>
          <p:nvPr/>
        </p:nvCxnSpPr>
        <p:spPr bwMode="auto">
          <a:xfrm>
            <a:off x="8460432" y="5833668"/>
            <a:ext cx="0" cy="47565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66FF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>
            <a:off x="8604448" y="5833668"/>
            <a:ext cx="0" cy="43111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66FF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>
            <a:stCxn id="12" idx="3"/>
          </p:cNvCxnSpPr>
          <p:nvPr/>
        </p:nvCxnSpPr>
        <p:spPr bwMode="auto">
          <a:xfrm flipH="1">
            <a:off x="8793480" y="5806440"/>
            <a:ext cx="15240" cy="5028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3366FF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>
            <a:off x="5263284" y="3769936"/>
            <a:ext cx="1762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Temperature T</a:t>
            </a:r>
            <a:r>
              <a:rPr lang="en-US" sz="1800" baseline="-25000" dirty="0" smtClean="0">
                <a:solidFill>
                  <a:srgbClr val="000000"/>
                </a:solidFill>
              </a:rPr>
              <a:t>2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307757" y="3025502"/>
            <a:ext cx="1762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Temperature T</a:t>
            </a:r>
            <a:r>
              <a:rPr lang="en-US" sz="1800" baseline="-25000" dirty="0">
                <a:solidFill>
                  <a:srgbClr val="000000"/>
                </a:solidFill>
              </a:rPr>
              <a:t>1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258050" y="4217840"/>
            <a:ext cx="19727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</a:rPr>
              <a:t>Minimum escape energy for particle to form vapor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284596" y="6488668"/>
            <a:ext cx="1905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Average KE at T</a:t>
            </a:r>
            <a:r>
              <a:rPr lang="en-US" sz="1800" baseline="-25000" dirty="0" smtClean="0">
                <a:solidFill>
                  <a:srgbClr val="000000"/>
                </a:solidFill>
              </a:rPr>
              <a:t>2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98959" y="6505654"/>
            <a:ext cx="1905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Average KE at T</a:t>
            </a:r>
            <a:r>
              <a:rPr lang="en-US" sz="1800" baseline="-25000" dirty="0">
                <a:solidFill>
                  <a:srgbClr val="000000"/>
                </a:solidFill>
              </a:rPr>
              <a:t>1</a:t>
            </a:r>
            <a:endParaRPr lang="en-US" sz="1800" dirty="0">
              <a:solidFill>
                <a:srgbClr val="000000"/>
              </a:solidFill>
            </a:endParaRPr>
          </a:p>
        </p:txBody>
      </p:sp>
      <p:cxnSp>
        <p:nvCxnSpPr>
          <p:cNvPr id="42" name="Straight Connector 41"/>
          <p:cNvCxnSpPr>
            <a:endCxn id="40" idx="0"/>
          </p:cNvCxnSpPr>
          <p:nvPr/>
        </p:nvCxnSpPr>
        <p:spPr bwMode="auto">
          <a:xfrm flipH="1">
            <a:off x="2051720" y="5517232"/>
            <a:ext cx="1008114" cy="98842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endCxn id="39" idx="0"/>
          </p:cNvCxnSpPr>
          <p:nvPr/>
        </p:nvCxnSpPr>
        <p:spPr bwMode="auto">
          <a:xfrm>
            <a:off x="4958670" y="5380099"/>
            <a:ext cx="1278687" cy="11085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/>
          <p:nvPr/>
        </p:nvCxnSpPr>
        <p:spPr bwMode="auto">
          <a:xfrm flipH="1">
            <a:off x="7129887" y="4636378"/>
            <a:ext cx="325449" cy="11972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3231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17.1.2 – Boiling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4392488"/>
          </a:xfrm>
        </p:spPr>
        <p:txBody>
          <a:bodyPr/>
          <a:lstStyle/>
          <a:p>
            <a:r>
              <a:rPr lang="en-US" dirty="0" smtClean="0"/>
              <a:t>As a liquid is heated, its vapor pressure increases. </a:t>
            </a:r>
          </a:p>
          <a:p>
            <a:r>
              <a:rPr lang="en-US" dirty="0" smtClean="0"/>
              <a:t>When the temperature of the liquid is raised to the point of which vapor pressure = external pressure, then vaporization can occur. </a:t>
            </a:r>
          </a:p>
          <a:p>
            <a:pPr lvl="1"/>
            <a:r>
              <a:rPr lang="en-US" dirty="0" smtClean="0"/>
              <a:t>At this point, bubbles (boiling) begins to appear and vaporization is much quicker as it’s not just at the surface but throughout the liquid </a:t>
            </a:r>
          </a:p>
          <a:p>
            <a:pPr lvl="1"/>
            <a:r>
              <a:rPr lang="en-US" dirty="0" smtClean="0"/>
              <a:t>The temperature at which this occurs is called the ‘</a:t>
            </a:r>
            <a:r>
              <a:rPr lang="en-US" b="1" dirty="0" smtClean="0"/>
              <a:t>boiling point</a:t>
            </a:r>
            <a:r>
              <a:rPr lang="en-US" dirty="0" smtClean="0"/>
              <a:t>.’</a:t>
            </a:r>
          </a:p>
          <a:p>
            <a:pPr lvl="1"/>
            <a:r>
              <a:rPr lang="en-US" dirty="0" smtClean="0"/>
              <a:t>This explains why boiling point is different when containers are not sealed or liquid is at a different elevation. It’s because of the atmospheric pressure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84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17.1.2 – Boiling 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914650"/>
            <a:ext cx="3240360" cy="327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714500"/>
            <a:ext cx="2127548" cy="2602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714500"/>
            <a:ext cx="2670043" cy="2002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930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17.1.2 – Vapor Pressure </a:t>
            </a:r>
            <a:r>
              <a:rPr lang="en-US" dirty="0" err="1" smtClean="0"/>
              <a:t>vs</a:t>
            </a:r>
            <a:r>
              <a:rPr lang="en-US" dirty="0" smtClean="0"/>
              <a:t> Temp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1547664" y="2164214"/>
            <a:ext cx="0" cy="41451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Straight Arrow Connector 4"/>
          <p:cNvCxnSpPr/>
          <p:nvPr/>
        </p:nvCxnSpPr>
        <p:spPr bwMode="auto">
          <a:xfrm>
            <a:off x="1547664" y="6309320"/>
            <a:ext cx="399546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 rot="16200000">
            <a:off x="-356249" y="4446001"/>
            <a:ext cx="340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Saturated Vapor Pressure (SVP)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1720" y="6334402"/>
            <a:ext cx="1472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Temperature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539240" y="2438400"/>
            <a:ext cx="3505200" cy="3048000"/>
          </a:xfrm>
          <a:custGeom>
            <a:avLst/>
            <a:gdLst>
              <a:gd name="connsiteX0" fmla="*/ 0 w 3505200"/>
              <a:gd name="connsiteY0" fmla="*/ 3048000 h 3048000"/>
              <a:gd name="connsiteX1" fmla="*/ 2164080 w 3505200"/>
              <a:gd name="connsiteY1" fmla="*/ 2026920 h 3048000"/>
              <a:gd name="connsiteX2" fmla="*/ 3505200 w 3505200"/>
              <a:gd name="connsiteY2" fmla="*/ 0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5200" h="3048000">
                <a:moveTo>
                  <a:pt x="0" y="3048000"/>
                </a:moveTo>
                <a:cubicBezTo>
                  <a:pt x="789940" y="2791460"/>
                  <a:pt x="1579880" y="2534920"/>
                  <a:pt x="2164080" y="2026920"/>
                </a:cubicBezTo>
                <a:cubicBezTo>
                  <a:pt x="2748280" y="1518920"/>
                  <a:pt x="3126740" y="759460"/>
                  <a:pt x="3505200" y="0"/>
                </a:cubicBezTo>
              </a:path>
            </a:pathLst>
          </a:custGeom>
          <a:ln w="28575">
            <a:solidFill>
              <a:srgbClr val="C00000"/>
            </a:solidFill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1547664" y="2438400"/>
            <a:ext cx="2160240" cy="2862808"/>
          </a:xfrm>
          <a:custGeom>
            <a:avLst/>
            <a:gdLst>
              <a:gd name="connsiteX0" fmla="*/ 0 w 3505200"/>
              <a:gd name="connsiteY0" fmla="*/ 3048000 h 3048000"/>
              <a:gd name="connsiteX1" fmla="*/ 2164080 w 3505200"/>
              <a:gd name="connsiteY1" fmla="*/ 2026920 h 3048000"/>
              <a:gd name="connsiteX2" fmla="*/ 3505200 w 3505200"/>
              <a:gd name="connsiteY2" fmla="*/ 0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5200" h="3048000">
                <a:moveTo>
                  <a:pt x="0" y="3048000"/>
                </a:moveTo>
                <a:cubicBezTo>
                  <a:pt x="789940" y="2791460"/>
                  <a:pt x="1579880" y="2534920"/>
                  <a:pt x="2164080" y="2026920"/>
                </a:cubicBezTo>
                <a:cubicBezTo>
                  <a:pt x="2748280" y="1518920"/>
                  <a:pt x="3126740" y="759460"/>
                  <a:pt x="3505200" y="0"/>
                </a:cubicBezTo>
              </a:path>
            </a:pathLst>
          </a:custGeom>
          <a:ln w="28575">
            <a:solidFill>
              <a:schemeClr val="bg2">
                <a:lumMod val="50000"/>
              </a:schemeClr>
            </a:solidFill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8081" y="1979548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Liquid A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44142" y="1979548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Liquid B</a:t>
            </a:r>
            <a:endParaRPr lang="en-US" sz="1800" dirty="0">
              <a:solidFill>
                <a:srgbClr val="00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3545398" y="2949287"/>
            <a:ext cx="0" cy="33598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>
            <a:off x="4788024" y="2926931"/>
            <a:ext cx="0" cy="340747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H="1">
            <a:off x="1532153" y="2926931"/>
            <a:ext cx="325587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Box 23"/>
          <p:cNvSpPr txBox="1"/>
          <p:nvPr/>
        </p:nvSpPr>
        <p:spPr>
          <a:xfrm>
            <a:off x="453971" y="2742265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1 </a:t>
            </a:r>
            <a:r>
              <a:rPr lang="en-US" sz="1800" dirty="0" err="1" smtClean="0">
                <a:solidFill>
                  <a:srgbClr val="000000"/>
                </a:solidFill>
              </a:rPr>
              <a:t>atm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64088" y="2366040"/>
            <a:ext cx="36248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Saturated Vapor Pressure curves for two liquids A and B, where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A is ethanol (BP 78</a:t>
            </a:r>
            <a:r>
              <a:rPr lang="en-US" baseline="30000" dirty="0" smtClean="0"/>
              <a:t>o</a:t>
            </a:r>
            <a:r>
              <a:rPr lang="en-US" dirty="0" smtClean="0"/>
              <a:t>C)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B is water (BP 100</a:t>
            </a:r>
            <a:r>
              <a:rPr lang="en-US" baseline="30000" dirty="0" smtClean="0"/>
              <a:t>o</a:t>
            </a:r>
            <a:r>
              <a:rPr lang="en-US" dirty="0" smtClean="0"/>
              <a:t>C)</a:t>
            </a:r>
          </a:p>
          <a:p>
            <a:r>
              <a:rPr lang="en-US" dirty="0" smtClean="0"/>
              <a:t>Ethanol is more volatile than water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 bwMode="auto">
          <a:xfrm flipH="1">
            <a:off x="1547665" y="3704868"/>
            <a:ext cx="280831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11752B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/>
          <p:nvPr/>
        </p:nvCxnSpPr>
        <p:spPr bwMode="auto">
          <a:xfrm>
            <a:off x="3271078" y="3704868"/>
            <a:ext cx="0" cy="26042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11752B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>
            <a:off x="4355976" y="3704868"/>
            <a:ext cx="0" cy="26042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11752B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/>
          <p:cNvSpPr txBox="1"/>
          <p:nvPr/>
        </p:nvSpPr>
        <p:spPr>
          <a:xfrm>
            <a:off x="367111" y="3500472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0.9 </a:t>
            </a:r>
            <a:r>
              <a:rPr lang="en-US" sz="1800" dirty="0" err="1" smtClean="0">
                <a:solidFill>
                  <a:srgbClr val="000000"/>
                </a:solidFill>
              </a:rPr>
              <a:t>atm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510693" y="5301208"/>
            <a:ext cx="3275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11752B"/>
                </a:solidFill>
              </a:rPr>
              <a:t>Explains why water boils at a lower temperature in places like the </a:t>
            </a:r>
            <a:r>
              <a:rPr lang="en-US" sz="2000" dirty="0" err="1" smtClean="0">
                <a:solidFill>
                  <a:srgbClr val="11752B"/>
                </a:solidFill>
              </a:rPr>
              <a:t>sumit</a:t>
            </a:r>
            <a:r>
              <a:rPr lang="en-US" sz="2000" dirty="0" smtClean="0">
                <a:solidFill>
                  <a:srgbClr val="11752B"/>
                </a:solidFill>
              </a:rPr>
              <a:t> of Mt. Everest (at 65</a:t>
            </a:r>
            <a:r>
              <a:rPr lang="en-US" sz="2000" baseline="30000" dirty="0" smtClean="0">
                <a:solidFill>
                  <a:srgbClr val="11752B"/>
                </a:solidFill>
              </a:rPr>
              <a:t>o</a:t>
            </a:r>
            <a:r>
              <a:rPr lang="en-US" sz="2000" dirty="0" smtClean="0">
                <a:solidFill>
                  <a:srgbClr val="11752B"/>
                </a:solidFill>
              </a:rPr>
              <a:t>C)</a:t>
            </a:r>
            <a:endParaRPr lang="en-US" sz="2000" dirty="0">
              <a:solidFill>
                <a:srgbClr val="11752B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2627784" y="3704868"/>
            <a:ext cx="2915349" cy="20283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11752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5684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08" y="548680"/>
            <a:ext cx="8928992" cy="819944"/>
          </a:xfrm>
        </p:spPr>
        <p:txBody>
          <a:bodyPr/>
          <a:lstStyle/>
          <a:p>
            <a:r>
              <a:rPr lang="en-US" dirty="0" smtClean="0"/>
              <a:t>17.1.3 – </a:t>
            </a:r>
            <a:r>
              <a:rPr lang="en-US" dirty="0" smtClean="0">
                <a:latin typeface="Cambria"/>
              </a:rPr>
              <a:t>∆</a:t>
            </a:r>
            <a:r>
              <a:rPr lang="en-US" dirty="0" err="1" smtClean="0"/>
              <a:t>H</a:t>
            </a:r>
            <a:r>
              <a:rPr lang="en-US" baseline="-25000" dirty="0" err="1" smtClean="0"/>
              <a:t>vap</a:t>
            </a:r>
            <a:r>
              <a:rPr lang="en-US" dirty="0" smtClean="0"/>
              <a:t>, B.P.,  and Intermolecular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17.1.3 State and explain the relationship between enthalpy of vaporization, boiling point and intermolecular forces. (3) </a:t>
            </a:r>
          </a:p>
          <a:p>
            <a:r>
              <a:rPr lang="en-US" dirty="0" smtClean="0"/>
              <a:t>Evaporation is an endothermic process (put a volatile liquid in the palm of your hand and feel the cooling effect of evaporation)</a:t>
            </a:r>
          </a:p>
          <a:p>
            <a:pPr lvl="1"/>
            <a:r>
              <a:rPr lang="en-US" dirty="0" smtClean="0"/>
              <a:t>Heat energy from the surroundings (your hand) is used to overcome the intermolecular forces keeping the liquid intact</a:t>
            </a:r>
          </a:p>
          <a:p>
            <a:pPr lvl="1"/>
            <a:r>
              <a:rPr lang="en-US" dirty="0" smtClean="0"/>
              <a:t>THIS DOES NOT BREAK BONDS!! JUST A DISTURBANCE IN INTERMOLECULAR FORCES, REMEMBER THIS IS A PHYSICAL CHANGE!!!!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53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17.1.3 – Enthalpy of Vaporization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energy involved in evaporation is referred to as </a:t>
            </a:r>
            <a:r>
              <a:rPr lang="en-US" b="1" dirty="0" smtClean="0"/>
              <a:t>enthalpy of vaporization</a:t>
            </a:r>
            <a:r>
              <a:rPr lang="en-US" dirty="0" smtClean="0"/>
              <a:t> (</a:t>
            </a:r>
            <a:r>
              <a:rPr lang="en-US" dirty="0" smtClean="0">
                <a:latin typeface="Cambria"/>
              </a:rPr>
              <a:t>∆</a:t>
            </a:r>
            <a:r>
              <a:rPr lang="en-US" dirty="0" err="1" smtClean="0"/>
              <a:t>H</a:t>
            </a:r>
            <a:r>
              <a:rPr lang="en-US" baseline="-25000" dirty="0" err="1" smtClean="0"/>
              <a:t>vap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 amount of energy required to convert one mole of pure liquid to one mole of the gas at its normal boiling point</a:t>
            </a:r>
          </a:p>
          <a:p>
            <a:r>
              <a:rPr lang="en-US" dirty="0" smtClean="0"/>
              <a:t>A volatile liquid = high vapor pressure = weak intermolecular forces = low </a:t>
            </a:r>
            <a:r>
              <a:rPr lang="en-US" dirty="0">
                <a:latin typeface="Cambria"/>
              </a:rPr>
              <a:t>∆</a:t>
            </a:r>
            <a:r>
              <a:rPr lang="en-US" dirty="0" err="1"/>
              <a:t>H</a:t>
            </a:r>
            <a:r>
              <a:rPr lang="en-US" baseline="-25000" dirty="0" err="1"/>
              <a:t>vap</a:t>
            </a:r>
            <a:endParaRPr lang="en-US" dirty="0" smtClean="0"/>
          </a:p>
          <a:p>
            <a:r>
              <a:rPr lang="en-US" dirty="0" smtClean="0"/>
              <a:t>In contrast, liquids with strong hydrogen bonding or large molecules with lots of van der Waals forces have much greater intermolecular forces and hence 	low vapor pressure and high </a:t>
            </a:r>
            <a:r>
              <a:rPr lang="en-US" dirty="0">
                <a:latin typeface="Cambria"/>
              </a:rPr>
              <a:t>∆</a:t>
            </a:r>
            <a:r>
              <a:rPr lang="en-US" dirty="0" err="1"/>
              <a:t>H</a:t>
            </a:r>
            <a:r>
              <a:rPr lang="en-US" baseline="-25000" dirty="0" err="1"/>
              <a:t>vap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01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17.1.3 – Intermolecular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4392488"/>
          </a:xfrm>
        </p:spPr>
        <p:txBody>
          <a:bodyPr/>
          <a:lstStyle/>
          <a:p>
            <a:r>
              <a:rPr lang="en-US" dirty="0" smtClean="0"/>
              <a:t>Remember three common intermolecular forces from chapter 04</a:t>
            </a:r>
          </a:p>
          <a:p>
            <a:pPr lvl="1"/>
            <a:r>
              <a:rPr lang="en-US" dirty="0" smtClean="0"/>
              <a:t>van der Waals’ forces (temporary induced dipoles)</a:t>
            </a:r>
          </a:p>
          <a:p>
            <a:pPr lvl="1"/>
            <a:r>
              <a:rPr lang="en-US" dirty="0" smtClean="0"/>
              <a:t>Dipole-dipole interactions (b/w permanent dipoles)</a:t>
            </a:r>
          </a:p>
          <a:p>
            <a:pPr lvl="1"/>
            <a:r>
              <a:rPr lang="en-US" dirty="0" smtClean="0"/>
              <a:t>Hydrogen bonds (H on N, O, or F to N, O, or F)</a:t>
            </a:r>
          </a:p>
          <a:p>
            <a:r>
              <a:rPr lang="en-US" dirty="0" smtClean="0"/>
              <a:t>What is the strongest for each compound below:</a:t>
            </a:r>
          </a:p>
          <a:p>
            <a:pPr lvl="2"/>
            <a:r>
              <a:rPr lang="en-US" dirty="0" err="1" smtClean="0"/>
              <a:t>Ethanal</a:t>
            </a:r>
            <a:r>
              <a:rPr lang="en-US" dirty="0" smtClean="0"/>
              <a:t> - CH</a:t>
            </a:r>
            <a:r>
              <a:rPr lang="en-US" baseline="-25000" dirty="0" smtClean="0"/>
              <a:t>3</a:t>
            </a:r>
            <a:r>
              <a:rPr lang="en-US" dirty="0" smtClean="0"/>
              <a:t>CHO</a:t>
            </a:r>
          </a:p>
          <a:p>
            <a:pPr lvl="2"/>
            <a:r>
              <a:rPr lang="en-US" dirty="0" smtClean="0"/>
              <a:t>Ethanol - CH</a:t>
            </a:r>
            <a:r>
              <a:rPr lang="en-US" baseline="-25000" dirty="0" smtClean="0"/>
              <a:t>3</a:t>
            </a:r>
            <a:r>
              <a:rPr lang="en-US" dirty="0" smtClean="0"/>
              <a:t>CH</a:t>
            </a:r>
            <a:r>
              <a:rPr lang="en-US" baseline="-25000" dirty="0" smtClean="0"/>
              <a:t>2</a:t>
            </a:r>
            <a:r>
              <a:rPr lang="en-US" dirty="0" smtClean="0"/>
              <a:t>OH</a:t>
            </a:r>
          </a:p>
          <a:p>
            <a:pPr lvl="2"/>
            <a:r>
              <a:rPr lang="en-US" dirty="0" smtClean="0"/>
              <a:t>2-methylpropane - (CH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CHCH</a:t>
            </a:r>
            <a:r>
              <a:rPr lang="en-US" baseline="-25000" dirty="0" smtClean="0"/>
              <a:t>3</a:t>
            </a:r>
            <a:endParaRPr lang="en-US" dirty="0" smtClean="0"/>
          </a:p>
          <a:p>
            <a:pPr lvl="2"/>
            <a:r>
              <a:rPr lang="en-US" dirty="0" err="1" smtClean="0"/>
              <a:t>Methoxymethane</a:t>
            </a:r>
            <a:r>
              <a:rPr lang="en-US" dirty="0" smtClean="0"/>
              <a:t> - CH</a:t>
            </a:r>
            <a:r>
              <a:rPr lang="en-US" baseline="-25000" dirty="0" smtClean="0"/>
              <a:t>3</a:t>
            </a:r>
            <a:r>
              <a:rPr lang="en-US" dirty="0" smtClean="0"/>
              <a:t>OCH</a:t>
            </a:r>
            <a:r>
              <a:rPr lang="en-US" baseline="-25000" dirty="0" smtClean="0"/>
              <a:t>3</a:t>
            </a:r>
          </a:p>
          <a:p>
            <a:pPr lvl="2"/>
            <a:r>
              <a:rPr lang="en-US" dirty="0" smtClean="0"/>
              <a:t>Put the first three in order of increasing BP: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52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17.1.3 – BP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>
                <a:latin typeface="Cambria"/>
              </a:rPr>
              <a:t>∆</a:t>
            </a:r>
            <a:r>
              <a:rPr lang="en-US" dirty="0" err="1" smtClean="0"/>
              <a:t>H</a:t>
            </a:r>
            <a:r>
              <a:rPr lang="en-US" baseline="-25000" dirty="0" err="1" smtClean="0"/>
              <a:t>vap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415905" y="1375831"/>
            <a:ext cx="0" cy="41451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Straight Arrow Connector 4"/>
          <p:cNvCxnSpPr/>
          <p:nvPr/>
        </p:nvCxnSpPr>
        <p:spPr bwMode="auto">
          <a:xfrm>
            <a:off x="415905" y="5520937"/>
            <a:ext cx="468052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 rot="16200000">
            <a:off x="-1634315" y="3263718"/>
            <a:ext cx="368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Enthalpy of vaporization (kJ mol</a:t>
            </a:r>
            <a:r>
              <a:rPr lang="en-US" sz="1800" baseline="30000" dirty="0" smtClean="0">
                <a:solidFill>
                  <a:srgbClr val="000000"/>
                </a:solidFill>
              </a:rPr>
              <a:t>-1</a:t>
            </a:r>
            <a:r>
              <a:rPr lang="en-US" sz="1800" dirty="0" smtClean="0">
                <a:solidFill>
                  <a:srgbClr val="000000"/>
                </a:solidFill>
              </a:rPr>
              <a:t>)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35756" y="5733256"/>
            <a:ext cx="1824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Boiling Point (K)</a:t>
            </a:r>
            <a:endParaRPr lang="en-US" sz="1800" dirty="0">
              <a:solidFill>
                <a:srgbClr val="00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 flipV="1">
            <a:off x="415905" y="1375831"/>
            <a:ext cx="4392488" cy="414510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Oval 10"/>
          <p:cNvSpPr/>
          <p:nvPr/>
        </p:nvSpPr>
        <p:spPr bwMode="auto">
          <a:xfrm>
            <a:off x="4720793" y="1515836"/>
            <a:ext cx="87600" cy="91393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304337" y="1622492"/>
            <a:ext cx="87600" cy="91393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847801" y="3356991"/>
            <a:ext cx="87600" cy="91393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31929" y="5140047"/>
            <a:ext cx="87600" cy="91393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424017" y="4317087"/>
            <a:ext cx="87600" cy="91393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2238201" y="3864753"/>
            <a:ext cx="87600" cy="91393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368233" y="2568609"/>
            <a:ext cx="87600" cy="91393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3944297" y="2064553"/>
            <a:ext cx="87600" cy="91393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3873857" y="2461999"/>
            <a:ext cx="87600" cy="91393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325017" y="4880991"/>
            <a:ext cx="87600" cy="91393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2325801" y="3311294"/>
            <a:ext cx="87600" cy="91393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2956401" y="2928649"/>
            <a:ext cx="87600" cy="91393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32040" y="1713885"/>
            <a:ext cx="4211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is a very strong correlation between the boiling points and </a:t>
            </a:r>
            <a:r>
              <a:rPr lang="en-US" dirty="0">
                <a:latin typeface="Cambria"/>
              </a:rPr>
              <a:t>∆</a:t>
            </a:r>
            <a:r>
              <a:rPr lang="en-US" dirty="0" err="1" smtClean="0"/>
              <a:t>H</a:t>
            </a:r>
            <a:r>
              <a:rPr lang="en-US" baseline="-25000" dirty="0" err="1" smtClean="0"/>
              <a:t>vap</a:t>
            </a:r>
            <a:r>
              <a:rPr lang="en-US" baseline="-25000" dirty="0" smtClean="0"/>
              <a:t> </a:t>
            </a:r>
            <a:r>
              <a:rPr lang="en-US" dirty="0" smtClean="0"/>
              <a:t>for many different molecules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29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590" y="8806"/>
            <a:ext cx="9144000" cy="683890"/>
          </a:xfrm>
        </p:spPr>
        <p:txBody>
          <a:bodyPr/>
          <a:lstStyle/>
          <a:p>
            <a:r>
              <a:rPr lang="en-US" sz="3200" b="1" dirty="0" smtClean="0"/>
              <a:t>17.1 Liquid/vapor Equilibrium - 2 </a:t>
            </a:r>
            <a:r>
              <a:rPr lang="en-US" sz="3200" b="1" dirty="0"/>
              <a:t>hours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288" y="1556792"/>
            <a:ext cx="9144000" cy="4392488"/>
          </a:xfrm>
        </p:spPr>
        <p:txBody>
          <a:bodyPr/>
          <a:lstStyle/>
          <a:p>
            <a:r>
              <a:rPr lang="en-US" dirty="0"/>
              <a:t>17.1.1 Describe the equilibrium established between a liquid and its own vapor and how it is affected by temperature changes. (2) </a:t>
            </a:r>
            <a:endParaRPr lang="en-US" dirty="0" smtClean="0"/>
          </a:p>
          <a:p>
            <a:r>
              <a:rPr lang="en-US" dirty="0" smtClean="0"/>
              <a:t>17.1.2 </a:t>
            </a:r>
            <a:r>
              <a:rPr lang="en-US" dirty="0"/>
              <a:t>Sketch graphs showing the relationship between vapor pressure and temperature and explain them in terms of the kinetic theory. (3) </a:t>
            </a:r>
            <a:endParaRPr lang="en-US" dirty="0" smtClean="0"/>
          </a:p>
          <a:p>
            <a:r>
              <a:rPr lang="en-US" dirty="0" smtClean="0"/>
              <a:t>17.1.3 </a:t>
            </a:r>
            <a:r>
              <a:rPr lang="en-US" dirty="0"/>
              <a:t>State and explain the relationship between enthalpy of vaporization, boiling point and intermolecular forces. (3)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5480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17.1.3 - 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892480" cy="4392488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phase</a:t>
            </a:r>
            <a:r>
              <a:rPr lang="en-US" dirty="0" smtClean="0"/>
              <a:t> is defined as a homogeneous part of a system which is chemically and physically uniform throughout</a:t>
            </a:r>
          </a:p>
          <a:p>
            <a:r>
              <a:rPr lang="en-US" dirty="0" smtClean="0"/>
              <a:t>Phases are separated by phase boundaries</a:t>
            </a:r>
          </a:p>
          <a:p>
            <a:r>
              <a:rPr lang="en-US" dirty="0" smtClean="0"/>
              <a:t>A number of foods consist of one phase dispersed through another, these are known as </a:t>
            </a:r>
            <a:r>
              <a:rPr lang="en-US" b="1" dirty="0" smtClean="0"/>
              <a:t>colloids</a:t>
            </a:r>
            <a:r>
              <a:rPr lang="en-US" dirty="0" smtClean="0"/>
              <a:t> or </a:t>
            </a:r>
            <a:r>
              <a:rPr lang="en-US" b="1" dirty="0" smtClean="0"/>
              <a:t>dispersed phases</a:t>
            </a:r>
            <a:endParaRPr lang="en-US" dirty="0" smtClean="0"/>
          </a:p>
          <a:p>
            <a:r>
              <a:rPr lang="en-US" dirty="0" smtClean="0"/>
              <a:t>A gas in contact with a liquid (such as CO</a:t>
            </a:r>
            <a:r>
              <a:rPr lang="en-US" baseline="-25000" dirty="0" smtClean="0"/>
              <a:t>2</a:t>
            </a:r>
            <a:r>
              <a:rPr lang="en-US" dirty="0" smtClean="0"/>
              <a:t> dissolved in soda to produce carbonic acid) is a two-phase system</a:t>
            </a:r>
          </a:p>
          <a:p>
            <a:pPr lvl="1"/>
            <a:r>
              <a:rPr lang="en-US" dirty="0" smtClean="0"/>
              <a:t>Two liquids, such as ethanol and water is a single phase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05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17.1.3 – Phase Diagrams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9036496" cy="4392488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phase diagram</a:t>
            </a:r>
            <a:r>
              <a:rPr lang="en-US" dirty="0" smtClean="0"/>
              <a:t> is a graphical plot of pressure </a:t>
            </a:r>
            <a:r>
              <a:rPr lang="en-US" dirty="0" err="1" smtClean="0"/>
              <a:t>vs</a:t>
            </a:r>
            <a:r>
              <a:rPr lang="en-US" dirty="0" smtClean="0"/>
              <a:t> temperature. </a:t>
            </a:r>
          </a:p>
          <a:p>
            <a:r>
              <a:rPr lang="en-US" dirty="0" smtClean="0"/>
              <a:t>Has three regions: solid, liquid, gas</a:t>
            </a:r>
          </a:p>
          <a:p>
            <a:r>
              <a:rPr lang="en-US" b="1" dirty="0" smtClean="0"/>
              <a:t>Triple point</a:t>
            </a:r>
            <a:r>
              <a:rPr lang="en-US" dirty="0" smtClean="0"/>
              <a:t> is where the three boundary lines intersect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429000"/>
            <a:ext cx="3168352" cy="2592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84984"/>
            <a:ext cx="3554723" cy="2812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06043" y="6097111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A typical phase diagram for a pure substance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24128" y="6097110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The phase diagram for water (H</a:t>
            </a:r>
            <a:r>
              <a:rPr lang="en-US" sz="1800" baseline="-25000" dirty="0" smtClean="0">
                <a:solidFill>
                  <a:srgbClr val="000000"/>
                </a:solidFill>
              </a:rPr>
              <a:t>2</a:t>
            </a:r>
            <a:r>
              <a:rPr lang="en-US" sz="1800" dirty="0" smtClean="0">
                <a:solidFill>
                  <a:srgbClr val="000000"/>
                </a:solidFill>
              </a:rPr>
              <a:t>O) is different, why?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6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- Refrigeration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5256584" cy="4392488"/>
          </a:xfrm>
        </p:spPr>
        <p:txBody>
          <a:bodyPr/>
          <a:lstStyle/>
          <a:p>
            <a:r>
              <a:rPr lang="en-US" dirty="0" smtClean="0"/>
              <a:t>The invention of refrigeration has allowed for the storage and transport of perishable materials </a:t>
            </a:r>
          </a:p>
          <a:p>
            <a:r>
              <a:rPr lang="en-US" dirty="0" smtClean="0"/>
              <a:t>Food lasts longer</a:t>
            </a:r>
          </a:p>
          <a:p>
            <a:r>
              <a:rPr lang="en-US" dirty="0" smtClean="0"/>
              <a:t>Food can be shipped or moved to remote places where it may not be available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219" y="1700808"/>
            <a:ext cx="3605814" cy="237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38186" y="4221087"/>
            <a:ext cx="3491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SS Dunedin (1882)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The New Zealand sailing vessel was fitted with a refrigeration unit.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Led to a meat and dairy boom in </a:t>
            </a:r>
            <a:r>
              <a:rPr lang="en-US" sz="2000" dirty="0" err="1" smtClean="0"/>
              <a:t>Austraila</a:t>
            </a:r>
            <a:r>
              <a:rPr lang="en-US" sz="2000" dirty="0" smtClean="0"/>
              <a:t>, New Zealand, and South America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85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- Refrigeration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892480" cy="4392488"/>
          </a:xfrm>
        </p:spPr>
        <p:txBody>
          <a:bodyPr/>
          <a:lstStyle/>
          <a:p>
            <a:r>
              <a:rPr lang="en-US" dirty="0" smtClean="0"/>
              <a:t>The key behind refrigeration is that evaporation (</a:t>
            </a:r>
            <a:r>
              <a:rPr lang="en-US" dirty="0" smtClean="0">
                <a:latin typeface="Cambria"/>
              </a:rPr>
              <a:t>∆</a:t>
            </a:r>
            <a:r>
              <a:rPr lang="en-US" dirty="0" err="1" smtClean="0"/>
              <a:t>H</a:t>
            </a:r>
            <a:r>
              <a:rPr lang="en-US" baseline="-25000" dirty="0" err="1" smtClean="0"/>
              <a:t>vap</a:t>
            </a:r>
            <a:r>
              <a:rPr lang="en-US" dirty="0" smtClean="0"/>
              <a:t>) is an endothermic process</a:t>
            </a:r>
          </a:p>
          <a:p>
            <a:r>
              <a:rPr lang="en-US" dirty="0" smtClean="0"/>
              <a:t>In a refrigerator, a liquid with a low boiling point circulates around a circuit of pipes</a:t>
            </a:r>
          </a:p>
          <a:p>
            <a:pPr lvl="1"/>
            <a:r>
              <a:rPr lang="en-US" dirty="0" smtClean="0"/>
              <a:t>ENDO - Liquid evaporates in the pipes, taking in heat energy from the air inside the refrigerator </a:t>
            </a:r>
          </a:p>
          <a:p>
            <a:pPr lvl="1"/>
            <a:r>
              <a:rPr lang="en-US" dirty="0" smtClean="0"/>
              <a:t>EXO - refrigerator compresses the vaporized gas (which is hot), and as it flows through the pipes at the rear of the refrigerator it condenses back to a liquid, heating up the air behind the refrigerator </a:t>
            </a:r>
          </a:p>
          <a:p>
            <a:pPr lvl="1"/>
            <a:r>
              <a:rPr lang="en-US" dirty="0" smtClean="0"/>
              <a:t>Refrigerator transfers energy from the inside of the fridge to the air in the room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40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- Refrigeration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Evaporation is</a:t>
            </a:r>
          </a:p>
          <a:p>
            <a:pPr lvl="1"/>
            <a:r>
              <a:rPr lang="en-US" dirty="0" smtClean="0"/>
              <a:t>Particles at the liquid surface</a:t>
            </a:r>
          </a:p>
          <a:p>
            <a:pPr lvl="1"/>
            <a:r>
              <a:rPr lang="en-US" dirty="0" smtClean="0"/>
              <a:t>KE &gt; intermolecular forces</a:t>
            </a:r>
          </a:p>
          <a:p>
            <a:pPr lvl="1"/>
            <a:r>
              <a:rPr lang="en-US" dirty="0" smtClean="0"/>
              <a:t>Can occur at any temperature</a:t>
            </a:r>
          </a:p>
          <a:p>
            <a:pPr lvl="1"/>
            <a:r>
              <a:rPr lang="en-US" dirty="0" smtClean="0"/>
              <a:t>If in a closed system can enter physical </a:t>
            </a:r>
            <a:r>
              <a:rPr lang="en-US" dirty="0" err="1" smtClean="0"/>
              <a:t>equilibria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81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17.1.1 – Liquid-Vapor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964488" cy="4392488"/>
          </a:xfrm>
        </p:spPr>
        <p:txBody>
          <a:bodyPr/>
          <a:lstStyle/>
          <a:p>
            <a:r>
              <a:rPr lang="en-US" dirty="0"/>
              <a:t>17.1.1 Describe the equilibrium established between a liquid and its own vapor and how it is affected by temperature changes. (2</a:t>
            </a:r>
            <a:r>
              <a:rPr lang="en-US" dirty="0" smtClean="0"/>
              <a:t>)</a:t>
            </a:r>
          </a:p>
          <a:p>
            <a:r>
              <a:rPr lang="en-US" dirty="0"/>
              <a:t>The equilibrium between vapor and liquid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	</a:t>
            </a:r>
            <a:r>
              <a:rPr lang="en-US" sz="2000" dirty="0" smtClean="0">
                <a:solidFill>
                  <a:srgbClr val="C00000"/>
                </a:solidFill>
              </a:rPr>
              <a:t>evaporation</a:t>
            </a:r>
            <a:endParaRPr lang="en-US" sz="2000" dirty="0">
              <a:solidFill>
                <a:srgbClr val="C00000"/>
              </a:solidFill>
            </a:endParaRPr>
          </a:p>
          <a:p>
            <a:pPr lvl="1"/>
            <a:r>
              <a:rPr lang="en-US" dirty="0">
                <a:solidFill>
                  <a:srgbClr val="C00000"/>
                </a:solidFill>
              </a:rPr>
              <a:t>liquid </a:t>
            </a:r>
            <a:r>
              <a:rPr lang="en-US" dirty="0" smtClean="0">
                <a:solidFill>
                  <a:srgbClr val="C00000"/>
                </a:solidFill>
              </a:rPr>
              <a:t>      </a:t>
            </a:r>
            <a:r>
              <a:rPr lang="en-US" dirty="0" smtClean="0">
                <a:solidFill>
                  <a:srgbClr val="C00000"/>
                </a:solidFill>
                <a:latin typeface="Cambria"/>
              </a:rPr>
              <a:t>⇌       </a:t>
            </a:r>
            <a:r>
              <a:rPr lang="en-US" dirty="0" smtClean="0">
                <a:solidFill>
                  <a:srgbClr val="C00000"/>
                </a:solidFill>
              </a:rPr>
              <a:t>vapor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		</a:t>
            </a:r>
            <a:r>
              <a:rPr lang="en-US" sz="2000" dirty="0" smtClean="0">
                <a:solidFill>
                  <a:srgbClr val="C00000"/>
                </a:solidFill>
              </a:rPr>
              <a:t>condensation</a:t>
            </a:r>
            <a:endParaRPr lang="en-US" sz="2000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The position of equilibrium depends </a:t>
            </a:r>
            <a:r>
              <a:rPr lang="en-US" dirty="0" smtClean="0"/>
              <a:t>on the </a:t>
            </a:r>
            <a:r>
              <a:rPr lang="en-US" dirty="0"/>
              <a:t>liquid being </a:t>
            </a:r>
            <a:r>
              <a:rPr lang="en-US" dirty="0" smtClean="0"/>
              <a:t>used, and the </a:t>
            </a:r>
            <a:r>
              <a:rPr lang="en-US" dirty="0"/>
              <a:t>temperature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6732240" y="5445224"/>
            <a:ext cx="216024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732240" y="5985284"/>
            <a:ext cx="2160240" cy="54006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28211" y="5445224"/>
            <a:ext cx="690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vapor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7467105" y="6186790"/>
            <a:ext cx="6657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liquid</a:t>
            </a:r>
            <a:endParaRPr lang="en-US" sz="1600" dirty="0"/>
          </a:p>
        </p:txBody>
      </p:sp>
      <p:sp>
        <p:nvSpPr>
          <p:cNvPr id="10" name="Flowchart: Connector 9"/>
          <p:cNvSpPr/>
          <p:nvPr/>
        </p:nvSpPr>
        <p:spPr bwMode="auto">
          <a:xfrm>
            <a:off x="6732240" y="5708311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1" name="Flowchart: Connector 10"/>
          <p:cNvSpPr/>
          <p:nvPr/>
        </p:nvSpPr>
        <p:spPr bwMode="auto">
          <a:xfrm>
            <a:off x="6987480" y="5708311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Flowchart: Connector 11"/>
          <p:cNvSpPr/>
          <p:nvPr/>
        </p:nvSpPr>
        <p:spPr bwMode="auto">
          <a:xfrm>
            <a:off x="7188151" y="5985284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Flowchart: Connector 12"/>
          <p:cNvSpPr/>
          <p:nvPr/>
        </p:nvSpPr>
        <p:spPr bwMode="auto">
          <a:xfrm>
            <a:off x="7467105" y="5992198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Flowchart: Connector 13"/>
          <p:cNvSpPr/>
          <p:nvPr/>
        </p:nvSpPr>
        <p:spPr bwMode="auto">
          <a:xfrm>
            <a:off x="7740930" y="5736504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5" name="Flowchart: Connector 14"/>
          <p:cNvSpPr/>
          <p:nvPr/>
        </p:nvSpPr>
        <p:spPr bwMode="auto">
          <a:xfrm>
            <a:off x="8018565" y="5992198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" name="Flowchart: Connector 15"/>
          <p:cNvSpPr/>
          <p:nvPr/>
        </p:nvSpPr>
        <p:spPr bwMode="auto">
          <a:xfrm>
            <a:off x="8248231" y="5723155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" name="Flowchart: Connector 16"/>
          <p:cNvSpPr/>
          <p:nvPr/>
        </p:nvSpPr>
        <p:spPr bwMode="auto">
          <a:xfrm>
            <a:off x="8477897" y="5999620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020045" y="5453042"/>
            <a:ext cx="216024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020045" y="5993102"/>
            <a:ext cx="2160240" cy="54006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16016" y="5453042"/>
            <a:ext cx="690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vapor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754910" y="6194608"/>
            <a:ext cx="6657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liquid</a:t>
            </a:r>
            <a:endParaRPr lang="en-US" sz="1600" dirty="0"/>
          </a:p>
        </p:txBody>
      </p:sp>
      <p:sp>
        <p:nvSpPr>
          <p:cNvPr id="22" name="Flowchart: Connector 21"/>
          <p:cNvSpPr/>
          <p:nvPr/>
        </p:nvSpPr>
        <p:spPr bwMode="auto">
          <a:xfrm>
            <a:off x="4020045" y="5724142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3" name="Flowchart: Connector 22"/>
          <p:cNvSpPr/>
          <p:nvPr/>
        </p:nvSpPr>
        <p:spPr bwMode="auto">
          <a:xfrm>
            <a:off x="4275285" y="5999620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4" name="Flowchart: Connector 23"/>
          <p:cNvSpPr/>
          <p:nvPr/>
        </p:nvSpPr>
        <p:spPr bwMode="auto">
          <a:xfrm>
            <a:off x="4547552" y="5723155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5" name="Flowchart: Connector 24"/>
          <p:cNvSpPr/>
          <p:nvPr/>
        </p:nvSpPr>
        <p:spPr bwMode="auto">
          <a:xfrm>
            <a:off x="4800135" y="5724142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6" name="Flowchart: Connector 25"/>
          <p:cNvSpPr/>
          <p:nvPr/>
        </p:nvSpPr>
        <p:spPr bwMode="auto">
          <a:xfrm>
            <a:off x="5077770" y="5744322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7" name="Flowchart: Connector 26"/>
          <p:cNvSpPr/>
          <p:nvPr/>
        </p:nvSpPr>
        <p:spPr bwMode="auto">
          <a:xfrm>
            <a:off x="5306370" y="6000016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8" name="Flowchart: Connector 27"/>
          <p:cNvSpPr/>
          <p:nvPr/>
        </p:nvSpPr>
        <p:spPr bwMode="auto">
          <a:xfrm>
            <a:off x="5536036" y="5730973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9" name="Flowchart: Connector 28"/>
          <p:cNvSpPr/>
          <p:nvPr/>
        </p:nvSpPr>
        <p:spPr bwMode="auto">
          <a:xfrm>
            <a:off x="5764636" y="5723155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1259632" y="5445224"/>
            <a:ext cx="216024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1259632" y="5985284"/>
            <a:ext cx="2160240" cy="54006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55603" y="5445224"/>
            <a:ext cx="690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vapor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1994497" y="6186790"/>
            <a:ext cx="6657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liquid</a:t>
            </a:r>
            <a:endParaRPr lang="en-US" sz="1600" dirty="0"/>
          </a:p>
        </p:txBody>
      </p:sp>
      <p:sp>
        <p:nvSpPr>
          <p:cNvPr id="34" name="Flowchart: Connector 33"/>
          <p:cNvSpPr/>
          <p:nvPr/>
        </p:nvSpPr>
        <p:spPr bwMode="auto">
          <a:xfrm>
            <a:off x="1277204" y="5992198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5" name="Flowchart: Connector 34"/>
          <p:cNvSpPr/>
          <p:nvPr/>
        </p:nvSpPr>
        <p:spPr bwMode="auto">
          <a:xfrm>
            <a:off x="1514872" y="5731960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6" name="Flowchart: Connector 35"/>
          <p:cNvSpPr/>
          <p:nvPr/>
        </p:nvSpPr>
        <p:spPr bwMode="auto">
          <a:xfrm>
            <a:off x="1715543" y="5985284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7" name="Flowchart: Connector 36"/>
          <p:cNvSpPr/>
          <p:nvPr/>
        </p:nvSpPr>
        <p:spPr bwMode="auto">
          <a:xfrm>
            <a:off x="1994497" y="5992198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8" name="Flowchart: Connector 37"/>
          <p:cNvSpPr/>
          <p:nvPr/>
        </p:nvSpPr>
        <p:spPr bwMode="auto">
          <a:xfrm>
            <a:off x="2258264" y="6007438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9" name="Flowchart: Connector 38"/>
          <p:cNvSpPr/>
          <p:nvPr/>
        </p:nvSpPr>
        <p:spPr bwMode="auto">
          <a:xfrm>
            <a:off x="2545957" y="5731960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0" name="Flowchart: Connector 39"/>
          <p:cNvSpPr/>
          <p:nvPr/>
        </p:nvSpPr>
        <p:spPr bwMode="auto">
          <a:xfrm>
            <a:off x="2774557" y="6021520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1" name="Flowchart: Connector 40"/>
          <p:cNvSpPr/>
          <p:nvPr/>
        </p:nvSpPr>
        <p:spPr bwMode="auto">
          <a:xfrm>
            <a:off x="3051886" y="6008425"/>
            <a:ext cx="228600" cy="255694"/>
          </a:xfrm>
          <a:prstGeom prst="flowChartConnector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 flipV="1">
            <a:off x="1391504" y="5730973"/>
            <a:ext cx="0" cy="2478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Arrow Connector 43"/>
          <p:cNvCxnSpPr/>
          <p:nvPr/>
        </p:nvCxnSpPr>
        <p:spPr bwMode="auto">
          <a:xfrm flipV="1">
            <a:off x="1829843" y="5700322"/>
            <a:ext cx="0" cy="2478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Arrow Connector 44"/>
          <p:cNvCxnSpPr/>
          <p:nvPr/>
        </p:nvCxnSpPr>
        <p:spPr bwMode="auto">
          <a:xfrm flipV="1">
            <a:off x="2108797" y="5700322"/>
            <a:ext cx="0" cy="2478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Arrow Connector 45"/>
          <p:cNvCxnSpPr/>
          <p:nvPr/>
        </p:nvCxnSpPr>
        <p:spPr bwMode="auto">
          <a:xfrm flipV="1">
            <a:off x="2372564" y="5745226"/>
            <a:ext cx="0" cy="2478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Arrow Connector 46"/>
          <p:cNvCxnSpPr/>
          <p:nvPr/>
        </p:nvCxnSpPr>
        <p:spPr bwMode="auto">
          <a:xfrm flipV="1">
            <a:off x="2878281" y="5716129"/>
            <a:ext cx="0" cy="2478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Arrow Connector 47"/>
          <p:cNvCxnSpPr/>
          <p:nvPr/>
        </p:nvCxnSpPr>
        <p:spPr bwMode="auto">
          <a:xfrm flipV="1">
            <a:off x="3166186" y="5716129"/>
            <a:ext cx="0" cy="2478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Straight Arrow Connector 48"/>
          <p:cNvCxnSpPr/>
          <p:nvPr/>
        </p:nvCxnSpPr>
        <p:spPr bwMode="auto">
          <a:xfrm flipV="1">
            <a:off x="4389585" y="5700322"/>
            <a:ext cx="0" cy="2478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Arrow Connector 49"/>
          <p:cNvCxnSpPr/>
          <p:nvPr/>
        </p:nvCxnSpPr>
        <p:spPr bwMode="auto">
          <a:xfrm flipV="1">
            <a:off x="5420670" y="5716129"/>
            <a:ext cx="0" cy="2478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Arrow Connector 50"/>
          <p:cNvCxnSpPr/>
          <p:nvPr/>
        </p:nvCxnSpPr>
        <p:spPr bwMode="auto">
          <a:xfrm flipV="1">
            <a:off x="7302451" y="5700322"/>
            <a:ext cx="0" cy="2478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Arrow Connector 51"/>
          <p:cNvCxnSpPr/>
          <p:nvPr/>
        </p:nvCxnSpPr>
        <p:spPr bwMode="auto">
          <a:xfrm flipV="1">
            <a:off x="7581405" y="5700322"/>
            <a:ext cx="0" cy="2478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Straight Arrow Connector 52"/>
          <p:cNvCxnSpPr/>
          <p:nvPr/>
        </p:nvCxnSpPr>
        <p:spPr bwMode="auto">
          <a:xfrm flipV="1">
            <a:off x="8132865" y="5730973"/>
            <a:ext cx="0" cy="2478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Arrow Connector 53"/>
          <p:cNvCxnSpPr/>
          <p:nvPr/>
        </p:nvCxnSpPr>
        <p:spPr bwMode="auto">
          <a:xfrm flipV="1">
            <a:off x="8612101" y="5760549"/>
            <a:ext cx="0" cy="2478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Arrow Connector 54"/>
          <p:cNvCxnSpPr/>
          <p:nvPr/>
        </p:nvCxnSpPr>
        <p:spPr bwMode="auto">
          <a:xfrm>
            <a:off x="5878936" y="5992198"/>
            <a:ext cx="0" cy="3109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Arrow Connector 59"/>
          <p:cNvCxnSpPr/>
          <p:nvPr/>
        </p:nvCxnSpPr>
        <p:spPr bwMode="auto">
          <a:xfrm>
            <a:off x="1629172" y="5978849"/>
            <a:ext cx="0" cy="3109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Arrow Connector 60"/>
          <p:cNvCxnSpPr/>
          <p:nvPr/>
        </p:nvCxnSpPr>
        <p:spPr bwMode="auto">
          <a:xfrm>
            <a:off x="2646113" y="5978849"/>
            <a:ext cx="0" cy="3109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Straight Arrow Connector 61"/>
          <p:cNvCxnSpPr/>
          <p:nvPr/>
        </p:nvCxnSpPr>
        <p:spPr bwMode="auto">
          <a:xfrm>
            <a:off x="4158361" y="5992198"/>
            <a:ext cx="0" cy="3109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Arrow Connector 62"/>
          <p:cNvCxnSpPr/>
          <p:nvPr/>
        </p:nvCxnSpPr>
        <p:spPr bwMode="auto">
          <a:xfrm>
            <a:off x="4661852" y="5976308"/>
            <a:ext cx="0" cy="3109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Straight Arrow Connector 63"/>
          <p:cNvCxnSpPr/>
          <p:nvPr/>
        </p:nvCxnSpPr>
        <p:spPr bwMode="auto">
          <a:xfrm>
            <a:off x="4914435" y="5964005"/>
            <a:ext cx="0" cy="3109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Arrow Connector 64"/>
          <p:cNvCxnSpPr/>
          <p:nvPr/>
        </p:nvCxnSpPr>
        <p:spPr bwMode="auto">
          <a:xfrm>
            <a:off x="5192070" y="5992198"/>
            <a:ext cx="0" cy="3109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Straight Arrow Connector 65"/>
          <p:cNvCxnSpPr/>
          <p:nvPr/>
        </p:nvCxnSpPr>
        <p:spPr bwMode="auto">
          <a:xfrm>
            <a:off x="5650336" y="5992198"/>
            <a:ext cx="0" cy="3109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Arrow Connector 66"/>
          <p:cNvCxnSpPr/>
          <p:nvPr/>
        </p:nvCxnSpPr>
        <p:spPr bwMode="auto">
          <a:xfrm>
            <a:off x="6846540" y="5992198"/>
            <a:ext cx="0" cy="3109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7101780" y="5976308"/>
            <a:ext cx="0" cy="3109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Straight Arrow Connector 68"/>
          <p:cNvCxnSpPr/>
          <p:nvPr/>
        </p:nvCxnSpPr>
        <p:spPr bwMode="auto">
          <a:xfrm>
            <a:off x="7855230" y="5992198"/>
            <a:ext cx="0" cy="3109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8371307" y="5976308"/>
            <a:ext cx="0" cy="31091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" name="TextBox 70"/>
          <p:cNvSpPr txBox="1"/>
          <p:nvPr/>
        </p:nvSpPr>
        <p:spPr>
          <a:xfrm>
            <a:off x="1714132" y="6552946"/>
            <a:ext cx="1251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Evaporation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513396" y="6566295"/>
            <a:ext cx="1409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Condensation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229610" y="6552946"/>
            <a:ext cx="1188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Equilibrium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06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nip Same Side Corner Rectangle 15"/>
          <p:cNvSpPr/>
          <p:nvPr/>
        </p:nvSpPr>
        <p:spPr bwMode="auto">
          <a:xfrm rot="10800000">
            <a:off x="6685782" y="5949280"/>
            <a:ext cx="2304256" cy="720082"/>
          </a:xfrm>
          <a:prstGeom prst="snip2Same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Snip Same Side Corner Rectangle 5"/>
          <p:cNvSpPr/>
          <p:nvPr/>
        </p:nvSpPr>
        <p:spPr bwMode="auto">
          <a:xfrm rot="10800000">
            <a:off x="6685782" y="6309319"/>
            <a:ext cx="2304256" cy="360041"/>
          </a:xfrm>
          <a:prstGeom prst="snip2Same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17.1.1 – Measuring Vapor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explored in an evacuated chamber filled with mercury like a barometer</a:t>
            </a:r>
          </a:p>
          <a:p>
            <a:pPr lvl="1"/>
            <a:r>
              <a:rPr lang="en-US" dirty="0" smtClean="0"/>
              <a:t>Liquid is injected into evacuated space</a:t>
            </a:r>
          </a:p>
          <a:p>
            <a:pPr lvl="1"/>
            <a:r>
              <a:rPr lang="en-US" dirty="0" smtClean="0"/>
              <a:t>Liquid floats on top of Hg</a:t>
            </a:r>
          </a:p>
          <a:p>
            <a:pPr lvl="1"/>
            <a:r>
              <a:rPr lang="en-US" dirty="0" smtClean="0"/>
              <a:t>Liquid evaporates and reaches dynamic physical </a:t>
            </a:r>
            <a:r>
              <a:rPr lang="en-US" dirty="0" err="1" smtClean="0"/>
              <a:t>equilibria</a:t>
            </a:r>
            <a:endParaRPr lang="en-US" dirty="0" smtClean="0"/>
          </a:p>
          <a:p>
            <a:pPr lvl="1"/>
            <a:r>
              <a:rPr lang="en-US" dirty="0" smtClean="0"/>
              <a:t>The value attained will be constant 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for a given temperature and known 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as the </a:t>
            </a:r>
            <a:r>
              <a:rPr lang="en-US" b="1" dirty="0" smtClean="0"/>
              <a:t>saturated vapor pressure</a:t>
            </a:r>
            <a:endParaRPr lang="en-US" dirty="0" smtClean="0"/>
          </a:p>
          <a:p>
            <a:pPr lvl="1"/>
            <a:r>
              <a:rPr lang="en-US" dirty="0" err="1" smtClean="0"/>
              <a:t>Rate</a:t>
            </a:r>
            <a:r>
              <a:rPr lang="en-US" baseline="-25000" dirty="0" err="1" smtClean="0"/>
              <a:t>evaporation</a:t>
            </a:r>
            <a:r>
              <a:rPr lang="en-US" dirty="0" smtClean="0"/>
              <a:t> = </a:t>
            </a:r>
            <a:r>
              <a:rPr lang="en-US" dirty="0" err="1" smtClean="0"/>
              <a:t>Rate</a:t>
            </a:r>
            <a:r>
              <a:rPr lang="en-US" baseline="-25000" dirty="0" err="1" smtClean="0"/>
              <a:t>condensation</a:t>
            </a:r>
            <a:endParaRPr lang="en-US" dirty="0" smtClean="0"/>
          </a:p>
        </p:txBody>
      </p:sp>
      <p:sp>
        <p:nvSpPr>
          <p:cNvPr id="11" name="Can 10"/>
          <p:cNvSpPr/>
          <p:nvPr/>
        </p:nvSpPr>
        <p:spPr bwMode="auto">
          <a:xfrm>
            <a:off x="6901766" y="3933056"/>
            <a:ext cx="576064" cy="2592288"/>
          </a:xfrm>
          <a:prstGeom prst="can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Can 11"/>
          <p:cNvSpPr/>
          <p:nvPr/>
        </p:nvSpPr>
        <p:spPr bwMode="auto">
          <a:xfrm>
            <a:off x="8186470" y="3933056"/>
            <a:ext cx="576064" cy="2592288"/>
          </a:xfrm>
          <a:prstGeom prst="can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Can 12"/>
          <p:cNvSpPr/>
          <p:nvPr/>
        </p:nvSpPr>
        <p:spPr bwMode="auto">
          <a:xfrm>
            <a:off x="6905918" y="4149080"/>
            <a:ext cx="576064" cy="2376264"/>
          </a:xfrm>
          <a:prstGeom prst="can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Can 13"/>
          <p:cNvSpPr/>
          <p:nvPr/>
        </p:nvSpPr>
        <p:spPr bwMode="auto">
          <a:xfrm>
            <a:off x="8186470" y="5085184"/>
            <a:ext cx="576064" cy="1432520"/>
          </a:xfrm>
          <a:prstGeom prst="can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5" name="Can 14"/>
          <p:cNvSpPr/>
          <p:nvPr/>
        </p:nvSpPr>
        <p:spPr bwMode="auto">
          <a:xfrm>
            <a:off x="8186470" y="5013176"/>
            <a:ext cx="576064" cy="216024"/>
          </a:xfrm>
          <a:prstGeom prst="can">
            <a:avLst/>
          </a:prstGeom>
          <a:solidFill>
            <a:srgbClr val="336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7481982" y="4225280"/>
            <a:ext cx="704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7481982" y="5221168"/>
            <a:ext cx="704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Box 23"/>
          <p:cNvSpPr txBox="1"/>
          <p:nvPr/>
        </p:nvSpPr>
        <p:spPr>
          <a:xfrm>
            <a:off x="7068436" y="4575433"/>
            <a:ext cx="15389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Vapor Pressure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flipV="1">
            <a:off x="7837910" y="4225280"/>
            <a:ext cx="0" cy="3501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7834226" y="4835846"/>
            <a:ext cx="0" cy="3933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5627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17.1.1 – Relative Vapor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4392488"/>
          </a:xfrm>
        </p:spPr>
        <p:txBody>
          <a:bodyPr/>
          <a:lstStyle/>
          <a:p>
            <a:r>
              <a:rPr lang="en-US" dirty="0" smtClean="0"/>
              <a:t>The table below gives some values of saturated vapor pressure for certain liquids at 298K</a:t>
            </a:r>
          </a:p>
          <a:p>
            <a:r>
              <a:rPr lang="en-US" dirty="0" smtClean="0"/>
              <a:t>The unit of Pa (SI) used to be presented as mmHg</a:t>
            </a:r>
          </a:p>
          <a:p>
            <a:r>
              <a:rPr lang="en-US" dirty="0" smtClean="0"/>
              <a:t>What factors cause the differences?</a:t>
            </a:r>
          </a:p>
          <a:p>
            <a:r>
              <a:rPr lang="en-US" dirty="0" smtClean="0"/>
              <a:t>Why is it crucial that the value for Hg be so much lower than the others?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516612"/>
              </p:ext>
            </p:extLst>
          </p:nvPr>
        </p:nvGraphicFramePr>
        <p:xfrm>
          <a:off x="4860032" y="4221088"/>
          <a:ext cx="4128120" cy="2494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64060"/>
                <a:gridCol w="20640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Liquid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Saturated Vapor Pressure (Pa)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3170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Methanol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16,350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Ethanol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Benzene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12,600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Mercury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0.226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504" y="4509120"/>
            <a:ext cx="4536504" cy="230832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b="1" dirty="0" smtClean="0">
                <a:solidFill>
                  <a:schemeClr val="bg1"/>
                </a:solidFill>
              </a:rPr>
              <a:t>saturated vapor pressure </a:t>
            </a:r>
            <a:r>
              <a:rPr lang="en-US" dirty="0" smtClean="0">
                <a:solidFill>
                  <a:schemeClr val="bg1"/>
                </a:solidFill>
              </a:rPr>
              <a:t>of a liquid is the pressure exerted by its vapor when two phases are in dynamic equilibrium in a closed system at a given temperature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81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17.1.1 – Vapor Pressure / Time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1043608" y="1916832"/>
            <a:ext cx="0" cy="32403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Arrow Connector 5"/>
          <p:cNvCxnSpPr/>
          <p:nvPr/>
        </p:nvCxnSpPr>
        <p:spPr bwMode="auto">
          <a:xfrm>
            <a:off x="1043608" y="5157192"/>
            <a:ext cx="741682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4139952" y="1916832"/>
            <a:ext cx="0" cy="32403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4139952" y="2708920"/>
            <a:ext cx="410445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Arc 13"/>
          <p:cNvSpPr/>
          <p:nvPr/>
        </p:nvSpPr>
        <p:spPr bwMode="auto">
          <a:xfrm flipH="1">
            <a:off x="1043608" y="2708920"/>
            <a:ext cx="6192688" cy="4824536"/>
          </a:xfrm>
          <a:prstGeom prst="arc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1092" y="3299584"/>
            <a:ext cx="1710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Vapor Pressure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95947" y="5171008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Time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52020" y="4016415"/>
            <a:ext cx="3641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    Rate of         =        Rate of</a:t>
            </a:r>
          </a:p>
          <a:p>
            <a:r>
              <a:rPr lang="en-US" sz="1800" dirty="0" smtClean="0">
                <a:solidFill>
                  <a:srgbClr val="000000"/>
                </a:solidFill>
              </a:rPr>
              <a:t>Vaporization            condensation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6422" y="1916832"/>
            <a:ext cx="3641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    Rate of         &gt;        Rate of</a:t>
            </a:r>
          </a:p>
          <a:p>
            <a:r>
              <a:rPr lang="en-US" sz="1800" dirty="0" smtClean="0">
                <a:solidFill>
                  <a:srgbClr val="000000"/>
                </a:solidFill>
              </a:rPr>
              <a:t>Vaporization            condensation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25253" y="1912977"/>
            <a:ext cx="1316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Equilibrium</a:t>
            </a:r>
            <a:endParaRPr lang="en-US" sz="1800" dirty="0">
              <a:solidFill>
                <a:srgbClr val="00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5508104" y="2420888"/>
            <a:ext cx="187220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1331641" y="5877272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illustration depicts what happens when a liquid is introduced to a closed container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1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9223</TotalTime>
  <Words>1374</Words>
  <Application>Microsoft Office PowerPoint</Application>
  <PresentationFormat>On-screen Show (4:3)</PresentationFormat>
  <Paragraphs>159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Blueprint</vt:lpstr>
      <vt:lpstr>Topic 17 – Equilibrium 17.1: Liquid-Vapor Equilibrium</vt:lpstr>
      <vt:lpstr>17.1 Liquid/vapor Equilibrium - 2 hours</vt:lpstr>
      <vt:lpstr>Intro - Refrigeration</vt:lpstr>
      <vt:lpstr>Intro - Refrigeration</vt:lpstr>
      <vt:lpstr>Intro - Refrigeration</vt:lpstr>
      <vt:lpstr>17.1.1 – Liquid-Vapor Equilibrium</vt:lpstr>
      <vt:lpstr>17.1.1 – Measuring Vapor Pressure</vt:lpstr>
      <vt:lpstr>17.1.1 – Relative Vapor Pressure</vt:lpstr>
      <vt:lpstr>17.1.1 – Vapor Pressure / Time</vt:lpstr>
      <vt:lpstr>17.1.1 – Saturated Vapor Pressure</vt:lpstr>
      <vt:lpstr>17.1.2 – Graphs for Vapor Pressure</vt:lpstr>
      <vt:lpstr>17.1.2 – Max/Boltz Distribution</vt:lpstr>
      <vt:lpstr>17.1.2 – Boiling Point</vt:lpstr>
      <vt:lpstr>17.1.2 – Boiling Water</vt:lpstr>
      <vt:lpstr>17.1.2 – Vapor Pressure vs Temp</vt:lpstr>
      <vt:lpstr>17.1.3 – ∆Hvap, B.P.,  and Intermolecular Forces</vt:lpstr>
      <vt:lpstr>17.1.3 – Enthalpy of Vaporization</vt:lpstr>
      <vt:lpstr>17.1.3 – Intermolecular Forces</vt:lpstr>
      <vt:lpstr>17.1.3 – BP vs ∆Hvap</vt:lpstr>
      <vt:lpstr>17.1.3 - Phases</vt:lpstr>
      <vt:lpstr>17.1.3 – Phase Diagrams</vt:lpstr>
    </vt:vector>
  </TitlesOfParts>
  <Company>Great Barr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A-Level Chemistry (A1)  ATOMIC STRUCTURE</dc:title>
  <dc:creator>Administration</dc:creator>
  <cp:lastModifiedBy>Brakke</cp:lastModifiedBy>
  <cp:revision>270</cp:revision>
  <dcterms:created xsi:type="dcterms:W3CDTF">2011-01-11T01:56:01Z</dcterms:created>
  <dcterms:modified xsi:type="dcterms:W3CDTF">2011-04-07T17:54:09Z</dcterms:modified>
</cp:coreProperties>
</file>